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338" r:id="rId4"/>
    <p:sldMasterId id="2147485339" r:id="rId5"/>
  </p:sldMasterIdLst>
  <p:notesMasterIdLst>
    <p:notesMasterId r:id="rId14"/>
  </p:notesMasterIdLst>
  <p:sldIdLst>
    <p:sldId id="518" r:id="rId6"/>
    <p:sldId id="411" r:id="rId7"/>
    <p:sldId id="509" r:id="rId8"/>
    <p:sldId id="508" r:id="rId9"/>
    <p:sldId id="515" r:id="rId10"/>
    <p:sldId id="516" r:id="rId11"/>
    <p:sldId id="514" r:id="rId12"/>
    <p:sldId id="517" r:id="rId1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66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080" y="528"/>
      </p:cViewPr>
      <p:guideLst>
        <p:guide orient="horz" pos="4297"/>
        <p:guide pos="66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005" y="0"/>
            <a:ext cx="2946400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9A828-F95E-4E01-AC95-7963A8426F64}" type="datetimeFigureOut">
              <a:rPr lang="ko-KR" altLang="en-US" smtClean="0"/>
              <a:t>2024. 12. 11.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710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005" y="9429750"/>
            <a:ext cx="2946400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4291B-DE1E-47F0-9BB4-B52394A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4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7105"/>
            <a:ext cx="5439410" cy="39090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50005" y="9429750"/>
            <a:ext cx="2947035" cy="497840"/>
          </a:xfrm>
        </p:spPr>
        <p:txBody>
          <a:bodyPr/>
          <a:lstStyle/>
          <a:p>
            <a:fld id="{5E13903F-7651-49A0-91F8-5D22889CF93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12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7105"/>
            <a:ext cx="5439410" cy="3909060"/>
          </a:xfrm>
        </p:spPr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50005" y="9429750"/>
            <a:ext cx="2947035" cy="497840"/>
          </a:xfrm>
        </p:spPr>
        <p:txBody>
          <a:bodyPr/>
          <a:lstStyle/>
          <a:p>
            <a:fld id="{5E13903F-7651-49A0-91F8-5D22889CF937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18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79450" y="4777105"/>
            <a:ext cx="5440680" cy="39103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005" y="9429750"/>
            <a:ext cx="2948305" cy="4991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2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4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B0E0B-1647-E615-7455-8F6F46407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D3C9C3-AD41-FDBB-123D-B97C845DC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9AC76-AD60-9AE4-4251-E1B94F0BAD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77105"/>
            <a:ext cx="5440680" cy="39103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85CF8-41E6-ED57-1E21-4049091853D4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50005" y="9429750"/>
            <a:ext cx="2948305" cy="4991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2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43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A37B-B866-38F3-E178-873C07D7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45037E-5A0D-A81A-5367-0322AD8A3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02EE56-5442-8148-AD97-9A19D2B02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77105"/>
            <a:ext cx="5440680" cy="39103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92162-F18C-C1A3-B5F0-E297A01C293B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50005" y="9429750"/>
            <a:ext cx="2948305" cy="4991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2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07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D214-9A01-9451-38C5-CC5CE25E9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C1B63-946B-8EE3-A6A0-18099BCD6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0E6427-E0D0-2F12-47E3-FCA6C96D7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77105"/>
            <a:ext cx="5440680" cy="39103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2F08F-5BEE-2BB0-BFC2-608512C199A4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50005" y="9429750"/>
            <a:ext cx="2948305" cy="4991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2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15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E166-D3E5-95C9-D8D3-28D404099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BB6532-E7A1-77D8-5743-2BD0C60FC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E23A8-0CDD-FC7D-0476-EFF66BE9F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77105"/>
            <a:ext cx="5440680" cy="39103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99AAC-7531-A66F-5992-07804573BB55}"/>
              </a:ext>
            </a:extLst>
          </p:cNvPr>
          <p:cNvSpPr txBox="1">
            <a:spLocks noGrp="1"/>
          </p:cNvSpPr>
          <p:nvPr>
            <p:ph type="sldNum" idx="5"/>
          </p:nvPr>
        </p:nvSpPr>
        <p:spPr>
          <a:xfrm>
            <a:off x="3850005" y="9429750"/>
            <a:ext cx="2948305" cy="4991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2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7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54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8889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632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265" y="365125"/>
            <a:ext cx="2629535" cy="581215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7565" y="365125"/>
            <a:ext cx="7734935" cy="58121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2124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54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3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7" name="직사각형 6"/>
          <p:cNvSpPr>
            <a:spLocks/>
          </p:cNvSpPr>
          <p:nvPr userDrawn="1"/>
        </p:nvSpPr>
        <p:spPr>
          <a:xfrm>
            <a:off x="-635" y="6492875"/>
            <a:ext cx="12195175" cy="365125"/>
          </a:xfrm>
          <a:prstGeom prst="rect">
            <a:avLst/>
          </a:prstGeom>
          <a:solidFill>
            <a:srgbClr val="A7B1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379271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 userDrawn="1"/>
        </p:nvSpPr>
        <p:spPr>
          <a:xfrm>
            <a:off x="-635" y="6492875"/>
            <a:ext cx="12195175" cy="365125"/>
          </a:xfrm>
          <a:prstGeom prst="rect">
            <a:avLst/>
          </a:prstGeom>
          <a:solidFill>
            <a:srgbClr val="A7B1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726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r>
              <a:rPr lang="en-US" altLang="ko-KR" sz="1200"/>
              <a:t>/16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9624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r>
              <a:rPr lang="en-US" altLang="ko-KR" sz="1200"/>
              <a:t>/16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66144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19690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37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809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4539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51532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다섯 번째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19510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/>
              <a:t>마스터 제목 스타일 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34706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42459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265" y="365125"/>
            <a:ext cx="2629535" cy="581215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7565" y="365125"/>
            <a:ext cx="7734935" cy="581215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3124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664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0611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7263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1503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00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/>
              <a:t>마스터 제목 스타일 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3200"/>
              <a:t>다섯 번째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2510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/>
              <a:t>마스터 제목 스타일 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124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679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6" r:id="rId5"/>
    <p:sldLayoutId id="2147484727" r:id="rId6"/>
    <p:sldLayoutId id="2147484728" r:id="rId7"/>
    <p:sldLayoutId id="2147484729" r:id="rId8"/>
    <p:sldLayoutId id="2147484730" r:id="rId9"/>
    <p:sldLayoutId id="2147484731" r:id="rId10"/>
    <p:sldLayoutId id="21474847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마스터 텍스트 스타일을 편집하려면 클릭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두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세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네 번째 수준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/>
              <a:t>다섯 번째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200"/>
              <a:t>2024. 12. 11.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4792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  <p:sldLayoutId id="214748440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882B9E-AC43-B965-1C0A-C834891E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" y="0"/>
            <a:ext cx="12192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3810" y="-11859"/>
            <a:ext cx="12193905" cy="4762501"/>
          </a:xfrm>
          <a:prstGeom prst="rect">
            <a:avLst/>
          </a:prstGeom>
          <a:solidFill>
            <a:schemeClr val="tx1">
              <a:alpha val="7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 dirty="0">
              <a:latin typeface="Times New Roman" charset="0"/>
              <a:cs typeface="Times New Roman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8D1B6-3A6B-1A0F-8749-72F724A5ACB9}"/>
              </a:ext>
            </a:extLst>
          </p:cNvPr>
          <p:cNvSpPr txBox="1">
            <a:spLocks/>
          </p:cNvSpPr>
          <p:nvPr/>
        </p:nvSpPr>
        <p:spPr>
          <a:xfrm>
            <a:off x="148254" y="1349955"/>
            <a:ext cx="11889776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9947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딥러닝 심화</a:t>
            </a:r>
            <a:endParaRPr lang="en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9947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34D4C0-F88D-C20B-64EA-49D801F8CC7C}"/>
              </a:ext>
            </a:extLst>
          </p:cNvPr>
          <p:cNvSpPr>
            <a:spLocks/>
          </p:cNvSpPr>
          <p:nvPr/>
        </p:nvSpPr>
        <p:spPr>
          <a:xfrm>
            <a:off x="3286388" y="4994305"/>
            <a:ext cx="8427085" cy="141577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334010" marR="116840" indent="0" algn="r" latinLnBrk="0">
              <a:spcBef>
                <a:spcPts val="1165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latin typeface="Times New Roman" panose="02020603050405020304" pitchFamily="18" charset="0"/>
                <a:ea typeface="나눔고딕 ExtraBold" charset="0"/>
                <a:cs typeface="Times New Roman" panose="02020603050405020304" pitchFamily="18" charset="0"/>
              </a:rPr>
              <a:t>3</a:t>
            </a:r>
            <a:r>
              <a:rPr lang="ko-KR" altLang="en-US" sz="4000" b="1" dirty="0">
                <a:latin typeface="Times New Roman" panose="02020603050405020304" pitchFamily="18" charset="0"/>
                <a:ea typeface="나눔고딕 ExtraBold" charset="0"/>
                <a:cs typeface="Times New Roman" panose="02020603050405020304" pitchFamily="18" charset="0"/>
              </a:rPr>
              <a:t>조</a:t>
            </a:r>
          </a:p>
          <a:p>
            <a:pPr marL="334010" marR="116840" indent="0" algn="r" latinLnBrk="0">
              <a:spcBef>
                <a:spcPts val="1165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</a:rPr>
              <a:t>김성국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</a:rPr>
              <a:t> 서다빈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</a:rPr>
              <a:t> 김주경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</a:rPr>
              <a:t> 김보경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ko-KR" altLang="en-US" dirty="0" err="1">
                <a:latin typeface="Times New Roman" charset="0"/>
                <a:ea typeface="Times New Roman" charset="0"/>
                <a:cs typeface="Times New Roman" charset="0"/>
              </a:rPr>
              <a:t>안유성</a:t>
            </a:r>
            <a:endParaRPr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3500" marR="127635" indent="0" algn="r" latinLnBrk="0">
              <a:spcAft>
                <a:spcPts val="0"/>
              </a:spcAft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5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도형 335"/>
          <p:cNvCxnSpPr>
            <a:cxnSpLocks/>
          </p:cNvCxnSpPr>
          <p:nvPr/>
        </p:nvCxnSpPr>
        <p:spPr>
          <a:xfrm>
            <a:off x="5070475" y="1303020"/>
            <a:ext cx="0" cy="3180080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형 336"/>
          <p:cNvSpPr>
            <a:spLocks/>
          </p:cNvSpPr>
          <p:nvPr/>
        </p:nvSpPr>
        <p:spPr>
          <a:xfrm>
            <a:off x="5030470" y="1743710"/>
            <a:ext cx="81280" cy="81280"/>
          </a:xfrm>
          <a:prstGeom prst="ellipse">
            <a:avLst/>
          </a:prstGeom>
          <a:solidFill>
            <a:srgbClr val="F398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35" name="도형 337"/>
          <p:cNvSpPr>
            <a:spLocks/>
          </p:cNvSpPr>
          <p:nvPr/>
        </p:nvSpPr>
        <p:spPr>
          <a:xfrm>
            <a:off x="5069205" y="1501140"/>
            <a:ext cx="5403850" cy="2778646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514350" indent="-514350" latinLnBrk="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1800" b="1" dirty="0">
                <a:latin typeface="나눔고딕 ExtraBold"/>
                <a:ea typeface="나눔고딕 ExtraBold"/>
                <a:cs typeface="Times New Roman"/>
              </a:rPr>
              <a:t>데이터 </a:t>
            </a:r>
            <a:r>
              <a:rPr lang="ko-KR" altLang="en-US" b="1" dirty="0">
                <a:latin typeface="나눔고딕 ExtraBold"/>
                <a:ea typeface="나눔고딕 ExtraBold"/>
                <a:cs typeface="Times New Roman"/>
              </a:rPr>
              <a:t>증강</a:t>
            </a:r>
            <a:endParaRPr lang="ko-KR" altLang="en-US" sz="1800" b="1" dirty="0">
              <a:latin typeface="나눔고딕 ExtraBold"/>
              <a:ea typeface="나눔고딕 ExtraBold"/>
              <a:cs typeface="Times New Roman"/>
            </a:endParaRPr>
          </a:p>
          <a:p>
            <a:pPr marL="514350" indent="-514350" latinLnBrk="0">
              <a:lnSpc>
                <a:spcPct val="114999"/>
              </a:lnSpc>
              <a:spcAft>
                <a:spcPts val="2000"/>
              </a:spcAft>
              <a:buFont typeface="+mj-lt"/>
              <a:buAutoNum type="romanUcPeriod"/>
            </a:pPr>
            <a:r>
              <a:rPr lang="en-US" altLang="ko-KR" b="1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Unet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기반 모델 실험</a:t>
            </a:r>
            <a:endParaRPr lang="en-US" altLang="ko-KR" sz="1800" b="1" dirty="0">
              <a:latin typeface="나눔고딕 ExtraBold"/>
              <a:ea typeface="나눔고딕 ExtraBold"/>
              <a:cs typeface="Times New Roman"/>
            </a:endParaRPr>
          </a:p>
          <a:p>
            <a:pPr marL="514350" indent="-514350" latinLnBrk="0">
              <a:lnSpc>
                <a:spcPct val="114999"/>
              </a:lnSpc>
              <a:spcAft>
                <a:spcPts val="2000"/>
              </a:spcAft>
              <a:buFont typeface="+mj-lt"/>
              <a:buAutoNum type="romanUcPeriod"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Stable Diffusion Inpainting</a:t>
            </a:r>
            <a:endParaRPr lang="en-US" altLang="ko-KR" b="1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514350" indent="-514350" latinLnBrk="0">
              <a:lnSpc>
                <a:spcPct val="114999"/>
              </a:lnSpc>
              <a:spcAft>
                <a:spcPts val="2000"/>
              </a:spcAft>
              <a:buFont typeface="+mj-lt"/>
              <a:buAutoNum type="romanUcPeriod"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Super Resolution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 적용</a:t>
            </a: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514350" indent="-514350" latinLnBrk="0">
              <a:lnSpc>
                <a:spcPct val="114999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역할 분담</a:t>
            </a:r>
            <a:endParaRPr lang="en-US" altLang="ko-KR" b="1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37" name="도형 339"/>
          <p:cNvSpPr>
            <a:spLocks/>
          </p:cNvSpPr>
          <p:nvPr/>
        </p:nvSpPr>
        <p:spPr>
          <a:xfrm>
            <a:off x="2404110" y="1226820"/>
            <a:ext cx="2585720" cy="7073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4000">
                <a:latin typeface="나눔고딕 ExtraBold" charset="0"/>
                <a:ea typeface="나눔고딕 ExtraBold" charset="0"/>
                <a:cs typeface="Times New Roman" charset="0"/>
              </a:rPr>
              <a:t>Contents</a:t>
            </a:r>
            <a:endParaRPr lang="ko-KR" altLang="en-US" sz="4000"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39" name="도형 340"/>
          <p:cNvSpPr>
            <a:spLocks/>
          </p:cNvSpPr>
          <p:nvPr/>
        </p:nvSpPr>
        <p:spPr>
          <a:xfrm>
            <a:off x="5029200" y="2364740"/>
            <a:ext cx="81280" cy="81280"/>
          </a:xfrm>
          <a:prstGeom prst="ellipse">
            <a:avLst/>
          </a:prstGeom>
          <a:solidFill>
            <a:srgbClr val="F0823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40" name="도형 341"/>
          <p:cNvSpPr>
            <a:spLocks/>
          </p:cNvSpPr>
          <p:nvPr/>
        </p:nvSpPr>
        <p:spPr>
          <a:xfrm>
            <a:off x="1524000" y="1353185"/>
            <a:ext cx="1134110" cy="473710"/>
          </a:xfrm>
          <a:prstGeom prst="rect">
            <a:avLst/>
          </a:prstGeom>
          <a:solidFill>
            <a:srgbClr val="1260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41" name="도형 342"/>
          <p:cNvSpPr>
            <a:spLocks/>
          </p:cNvSpPr>
          <p:nvPr/>
        </p:nvSpPr>
        <p:spPr>
          <a:xfrm>
            <a:off x="1524000" y="1353185"/>
            <a:ext cx="184150" cy="473710"/>
          </a:xfrm>
          <a:prstGeom prst="rect">
            <a:avLst/>
          </a:prstGeom>
          <a:solidFill>
            <a:srgbClr val="DBA11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300">
              <a:latin typeface="나눔고딕 ExtraBold" charset="0"/>
              <a:ea typeface="나눔고딕 ExtraBold" charset="0"/>
            </a:endParaRPr>
          </a:p>
        </p:txBody>
      </p:sp>
      <p:sp>
        <p:nvSpPr>
          <p:cNvPr id="47" name="도형 343"/>
          <p:cNvSpPr>
            <a:spLocks/>
          </p:cNvSpPr>
          <p:nvPr/>
        </p:nvSpPr>
        <p:spPr>
          <a:xfrm>
            <a:off x="5029200" y="2880861"/>
            <a:ext cx="81280" cy="81280"/>
          </a:xfrm>
          <a:prstGeom prst="ellipse">
            <a:avLst/>
          </a:prstGeom>
          <a:solidFill>
            <a:srgbClr val="F0823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3" name="도형 343">
            <a:extLst>
              <a:ext uri="{FF2B5EF4-FFF2-40B4-BE49-F238E27FC236}">
                <a16:creationId xmlns:a16="http://schemas.microsoft.com/office/drawing/2014/main" id="{BEC3FB5E-CA9A-EF46-2D70-DD9AF66E2343}"/>
              </a:ext>
            </a:extLst>
          </p:cNvPr>
          <p:cNvSpPr>
            <a:spLocks/>
          </p:cNvSpPr>
          <p:nvPr/>
        </p:nvSpPr>
        <p:spPr>
          <a:xfrm>
            <a:off x="5029200" y="3448050"/>
            <a:ext cx="81280" cy="81280"/>
          </a:xfrm>
          <a:prstGeom prst="ellipse">
            <a:avLst/>
          </a:prstGeom>
          <a:solidFill>
            <a:srgbClr val="F0823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  <p:sp>
        <p:nvSpPr>
          <p:cNvPr id="8" name="도형 343">
            <a:extLst>
              <a:ext uri="{FF2B5EF4-FFF2-40B4-BE49-F238E27FC236}">
                <a16:creationId xmlns:a16="http://schemas.microsoft.com/office/drawing/2014/main" id="{33A0C5B9-F2BE-2ECC-D0A3-B50955EFAD30}"/>
              </a:ext>
            </a:extLst>
          </p:cNvPr>
          <p:cNvSpPr>
            <a:spLocks/>
          </p:cNvSpPr>
          <p:nvPr/>
        </p:nvSpPr>
        <p:spPr>
          <a:xfrm>
            <a:off x="5031105" y="4015239"/>
            <a:ext cx="81280" cy="81280"/>
          </a:xfrm>
          <a:prstGeom prst="ellipse">
            <a:avLst/>
          </a:prstGeom>
          <a:solidFill>
            <a:srgbClr val="F0823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tx1"/>
              </a:solidFill>
              <a:latin typeface="나눔고딕 ExtraBold" charset="0"/>
              <a:ea typeface="나눔고딕 ExtraBold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5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54A62-A78E-BA07-7FA9-9FC6C23B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89" y="141158"/>
            <a:ext cx="10081761" cy="1326515"/>
          </a:xfrm>
        </p:spPr>
        <p:txBody>
          <a:bodyPr/>
          <a:lstStyle/>
          <a:p>
            <a:pPr marL="514350" indent="-514350">
              <a:buFontTx/>
              <a:buAutoNum type="romanUcPeriod"/>
            </a:pPr>
            <a:r>
              <a:rPr lang="ko-KR" altLang="en-US" sz="2800" b="1" dirty="0">
                <a:solidFill>
                  <a:srgbClr val="000000"/>
                </a:solidFill>
                <a:latin typeface="Times New Roman"/>
                <a:ea typeface="Calibri Light"/>
                <a:cs typeface="Times New Roman"/>
              </a:rPr>
              <a:t>데이터 </a:t>
            </a:r>
            <a:r>
              <a:rPr lang="ko-KR" altLang="en-US" sz="2800" b="1" dirty="0" err="1">
                <a:solidFill>
                  <a:srgbClr val="000000"/>
                </a:solidFill>
                <a:latin typeface="Times New Roman"/>
                <a:ea typeface="Calibri Light"/>
                <a:cs typeface="Times New Roman"/>
              </a:rPr>
              <a:t>전처리</a:t>
            </a:r>
            <a:r>
              <a:rPr lang="en-US" altLang="ko-KR" sz="2800" b="1" dirty="0">
                <a:solidFill>
                  <a:srgbClr val="000000"/>
                </a:solidFill>
                <a:latin typeface="Times New Roman"/>
                <a:ea typeface="Calibri Light"/>
                <a:cs typeface="Times New Roman"/>
              </a:rPr>
              <a:t> - </a:t>
            </a:r>
            <a:r>
              <a:rPr lang="en-US" altLang="ko-KR" sz="2400" b="1" dirty="0">
                <a:latin typeface="맑은 고딕"/>
                <a:ea typeface="맑은 고딕"/>
              </a:rPr>
              <a:t>Yolo V5</a:t>
            </a:r>
            <a:r>
              <a:rPr lang="ko-KR" altLang="en-US" sz="2400" b="1" dirty="0" err="1">
                <a:latin typeface="맑은 고딕"/>
                <a:ea typeface="맑은 고딕"/>
              </a:rPr>
              <a:t>를</a:t>
            </a:r>
            <a:r>
              <a:rPr lang="ko-KR" altLang="en-US" sz="2400" b="1" dirty="0">
                <a:latin typeface="맑은 고딕"/>
                <a:ea typeface="맑은 고딕"/>
              </a:rPr>
              <a:t> 이용한 데이터 증강</a:t>
            </a:r>
            <a:r>
              <a:rPr lang="en-US" altLang="ko-KR" sz="2400" b="1" dirty="0">
                <a:latin typeface="맑은 고딕"/>
                <a:ea typeface="맑은 고딕"/>
              </a:rPr>
              <a:t> 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A205FED4-7A0E-3C4C-04C3-8DF72F10B717}"/>
              </a:ext>
            </a:extLst>
          </p:cNvPr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FA2C5322-6033-C8B1-2FDB-AE8396AA0F0F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CC8CC86C-6041-5042-AA28-1C2C5D593E9A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D49F232-20F0-36BA-DE9B-CC9E3011E06A}"/>
              </a:ext>
            </a:extLst>
          </p:cNvPr>
          <p:cNvSpPr txBox="1">
            <a:spLocks/>
          </p:cNvSpPr>
          <p:nvPr/>
        </p:nvSpPr>
        <p:spPr>
          <a:xfrm>
            <a:off x="761618" y="702201"/>
            <a:ext cx="10081761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b="1" dirty="0">
              <a:latin typeface="맑은 고딕"/>
              <a:ea typeface="맑은 고딕"/>
            </a:endParaRPr>
          </a:p>
        </p:txBody>
      </p:sp>
      <p:pic>
        <p:nvPicPr>
          <p:cNvPr id="17" name="그림 1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4C90006-7A6D-86D7-9CC0-A726E7C8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4" y="1796009"/>
            <a:ext cx="6756400" cy="1587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45AD35-98A1-E63C-EEEB-4CD3425BE2DF}"/>
              </a:ext>
            </a:extLst>
          </p:cNvPr>
          <p:cNvSpPr txBox="1"/>
          <p:nvPr/>
        </p:nvSpPr>
        <p:spPr>
          <a:xfrm>
            <a:off x="587064" y="3711845"/>
            <a:ext cx="8001765" cy="2955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Unet</a:t>
            </a:r>
            <a:r>
              <a:rPr lang="ko-KR" altLang="en-US" dirty="0"/>
              <a:t> </a:t>
            </a:r>
            <a:r>
              <a:rPr lang="en-US" altLang="ko-KR" dirty="0"/>
              <a:t>Resnet34</a:t>
            </a:r>
            <a:r>
              <a:rPr lang="ko-KR" altLang="en-US" dirty="0"/>
              <a:t>로 증강 없이 학습해도 </a:t>
            </a:r>
            <a:r>
              <a:rPr lang="en-US" altLang="ko-KR" dirty="0"/>
              <a:t>10</a:t>
            </a:r>
            <a:r>
              <a:rPr lang="ko-KR" altLang="en-US" dirty="0"/>
              <a:t>시간 이상 소모되기 때문에 </a:t>
            </a:r>
            <a:r>
              <a:rPr lang="en-US" altLang="ko-KR" dirty="0"/>
              <a:t>Object Detection</a:t>
            </a:r>
            <a:r>
              <a:rPr lang="ko-KR" altLang="en-US" dirty="0"/>
              <a:t>을 통해 </a:t>
            </a:r>
            <a:r>
              <a:rPr lang="en-US" altLang="ko-KR" dirty="0"/>
              <a:t>Train </a:t>
            </a:r>
            <a:r>
              <a:rPr lang="ko-KR" altLang="en-US" dirty="0"/>
              <a:t>데이터셋 내 객체의 개수를 확인하고 개수가 적은 객체를 포함하고 있는 이미지에 가중치를 줘 더 많이 증강하게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색상 추론도 포함되어 있어 필터링은 제외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Rotation, Flip</a:t>
            </a:r>
            <a:r>
              <a:rPr lang="ko-KR" altLang="en-US" dirty="0" err="1"/>
              <a:t>를</a:t>
            </a:r>
            <a:r>
              <a:rPr lang="ko-KR" altLang="en-US" dirty="0"/>
              <a:t> 조합해 이미지에 부족한 객체가 많이 포함되어 있으면 더 높은 확률로 증강 </a:t>
            </a:r>
            <a:r>
              <a:rPr lang="en-US" altLang="ko-KR" dirty="0"/>
              <a:t>-&gt;</a:t>
            </a:r>
            <a:r>
              <a:rPr lang="ko-KR" altLang="en-US" dirty="0"/>
              <a:t> 기존 약 </a:t>
            </a:r>
            <a:r>
              <a:rPr lang="en-US" altLang="ko-KR" dirty="0"/>
              <a:t>3</a:t>
            </a:r>
            <a:r>
              <a:rPr lang="ko-KR" altLang="en-US" dirty="0"/>
              <a:t>만개에서 </a:t>
            </a:r>
            <a:r>
              <a:rPr lang="en-US" altLang="ko-KR" dirty="0"/>
              <a:t>5</a:t>
            </a:r>
            <a:r>
              <a:rPr lang="ko-KR" altLang="en-US" dirty="0"/>
              <a:t>만개 정도로 증강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117A9D85-3B6C-F8FF-94CB-1A742BBAF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친필, 폰트, 흑백이(가) 표시된 사진&#10;&#10;자동 생성된 설명">
            <a:extLst>
              <a:ext uri="{FF2B5EF4-FFF2-40B4-BE49-F238E27FC236}">
                <a16:creationId xmlns:a16="http://schemas.microsoft.com/office/drawing/2014/main" id="{5D1829C0-FCDF-EB7B-8516-53BB74A0B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058" y="2435225"/>
            <a:ext cx="1574800" cy="3835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277B0D-AC72-B8F5-B09A-473475A41D70}"/>
              </a:ext>
            </a:extLst>
          </p:cNvPr>
          <p:cNvSpPr txBox="1"/>
          <p:nvPr/>
        </p:nvSpPr>
        <p:spPr>
          <a:xfrm>
            <a:off x="9018320" y="1844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Ex) Test Dataset </a:t>
            </a:r>
            <a:r>
              <a:rPr kumimoji="1" lang="ko-KR" altLang="en-US" dirty="0"/>
              <a:t>객체 감지</a:t>
            </a:r>
          </a:p>
        </p:txBody>
      </p:sp>
    </p:spTree>
    <p:extLst>
      <p:ext uri="{BB962C8B-B14F-4D97-AF65-F5344CB8AC3E}">
        <p14:creationId xmlns:p14="http://schemas.microsoft.com/office/powerpoint/2010/main" val="145829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/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34" name="Rect 0"/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37" name="슬라이드 번호 개체 틀 311"/>
          <p:cNvSpPr txBox="1">
            <a:spLocks noGrp="1"/>
          </p:cNvSpPr>
          <p:nvPr>
            <p:ph type="sldNum" idx="13"/>
          </p:nvPr>
        </p:nvSpPr>
        <p:spPr>
          <a:xfrm>
            <a:off x="9448800" y="6492875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>
                    <a:tint val="75000"/>
                  </a:srgbClr>
                </a:solidFill>
                <a:latin typeface="Calibri" charset="0"/>
                <a:ea typeface="맑은 고딕" charset="0"/>
                <a:cs typeface="+mn-cs"/>
              </a:rPr>
              <a:t>4</a:t>
            </a:fld>
            <a:endParaRPr lang="ko-KR" altLang="en-US" sz="1200" b="0" i="0" strike="noStrike" cap="none" dirty="0">
              <a:ln w="9525" cap="flat" cmpd="sng">
                <a:noFill/>
                <a:prstDash/>
              </a:ln>
              <a:solidFill>
                <a:srgbClr val="000000">
                  <a:tint val="75000"/>
                </a:srgbClr>
              </a:solidFill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635000" y="175260"/>
            <a:ext cx="6274475" cy="9541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>
              <a:defRPr/>
            </a:pPr>
            <a:r>
              <a:rPr lang="en-US" altLang="ko-KR" sz="28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altLang="ko-KR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Unet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모델 및 </a:t>
            </a:r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하이퍼파라미터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실험</a:t>
            </a:r>
            <a:endParaRPr lang="en-US" altLang="ko-KR" sz="2800" b="1" dirty="0">
              <a:latin typeface="나눔고딕 ExtraBold"/>
              <a:ea typeface="나눔고딕 ExtraBold"/>
              <a:cs typeface="Times New Roman"/>
            </a:endParaRPr>
          </a:p>
          <a:p>
            <a:pPr mar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1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48B50-37DE-9DC6-EC0C-F1E9E89208B0}"/>
              </a:ext>
            </a:extLst>
          </p:cNvPr>
          <p:cNvSpPr txBox="1"/>
          <p:nvPr/>
        </p:nvSpPr>
        <p:spPr>
          <a:xfrm>
            <a:off x="120332" y="840241"/>
            <a:ext cx="6744399" cy="503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 algn="just">
              <a:lnSpc>
                <a:spcPct val="15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모델의 크기가 커질수록 성능 증가</a:t>
            </a:r>
            <a:endParaRPr lang="en-US" altLang="ko-KR" sz="1200" dirty="0">
              <a:cs typeface="Calibri" panose="020F0502020204030204"/>
            </a:endParaRPr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2E53EE0-FFD2-8B7C-D905-A6BD1F08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3" y="3662197"/>
            <a:ext cx="6836623" cy="2880000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31B0B53-707D-4527-9FAF-D6370CB5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1113"/>
              </p:ext>
            </p:extLst>
          </p:nvPr>
        </p:nvGraphicFramePr>
        <p:xfrm>
          <a:off x="472193" y="1381472"/>
          <a:ext cx="968318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97">
                  <a:extLst>
                    <a:ext uri="{9D8B030D-6E8A-4147-A177-3AD203B41FA5}">
                      <a16:colId xmlns:a16="http://schemas.microsoft.com/office/drawing/2014/main" val="1399043323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3000843241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3778715018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1075158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ResNet-34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ResNet-101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ResNet-152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Score(Public)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644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542363A-7B1C-1FAA-222D-FFF1BA66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825722"/>
              </p:ext>
            </p:extLst>
          </p:nvPr>
        </p:nvGraphicFramePr>
        <p:xfrm>
          <a:off x="472194" y="2613711"/>
          <a:ext cx="968318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97">
                  <a:extLst>
                    <a:ext uri="{9D8B030D-6E8A-4147-A177-3AD203B41FA5}">
                      <a16:colId xmlns:a16="http://schemas.microsoft.com/office/drawing/2014/main" val="1399043323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3000843241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3778715018"/>
                    </a:ext>
                  </a:extLst>
                </a:gridCol>
                <a:gridCol w="2420797">
                  <a:extLst>
                    <a:ext uri="{9D8B030D-6E8A-4147-A177-3AD203B41FA5}">
                      <a16:colId xmlns:a16="http://schemas.microsoft.com/office/drawing/2014/main" val="1075158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Batch Size</a:t>
                      </a:r>
                      <a:r>
                        <a:rPr lang="en-US" altLang="ko-KR" sz="1400" b="0" dirty="0"/>
                        <a:t>(ResNet-152) 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Score(Public)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0.5140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0.5288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6441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6B93A26-6B00-2273-6896-F523E51F054E}"/>
              </a:ext>
            </a:extLst>
          </p:cNvPr>
          <p:cNvSpPr txBox="1"/>
          <p:nvPr/>
        </p:nvSpPr>
        <p:spPr>
          <a:xfrm>
            <a:off x="120331" y="2092130"/>
            <a:ext cx="6744399" cy="503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 algn="just">
              <a:lnSpc>
                <a:spcPct val="15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배치 사이즈의 크기가 커질수록 성능 증가</a:t>
            </a:r>
            <a:endParaRPr lang="en-US" altLang="ko-KR" sz="1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586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6ACB-B93B-8E7F-7169-3CF2D48A9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>
            <a:extLst>
              <a:ext uri="{FF2B5EF4-FFF2-40B4-BE49-F238E27FC236}">
                <a16:creationId xmlns:a16="http://schemas.microsoft.com/office/drawing/2014/main" id="{262A3776-61B3-7340-C8F5-B8CCE2400FDA}"/>
              </a:ext>
            </a:extLst>
          </p:cNvPr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01CC5EBB-8780-FEBE-FB1C-78BA107D1D96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0B01D2BC-6164-6EF4-FA3D-8743F4888BFA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37" name="슬라이드 번호 개체 틀 311">
            <a:extLst>
              <a:ext uri="{FF2B5EF4-FFF2-40B4-BE49-F238E27FC236}">
                <a16:creationId xmlns:a16="http://schemas.microsoft.com/office/drawing/2014/main" id="{ADFE391F-34DD-F513-B1B4-A62DC1D0619F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9448800" y="6492875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>
                    <a:tint val="75000"/>
                  </a:srgbClr>
                </a:solidFill>
                <a:latin typeface="Calibri" charset="0"/>
                <a:ea typeface="맑은 고딕" charset="0"/>
                <a:cs typeface="+mn-cs"/>
              </a:rPr>
              <a:t>5</a:t>
            </a:fld>
            <a:endParaRPr lang="ko-KR" altLang="en-US" sz="1200" b="0" i="0" strike="noStrike" cap="none" dirty="0">
              <a:ln w="9525" cap="flat" cmpd="sng">
                <a:noFill/>
                <a:prstDash/>
              </a:ln>
              <a:solidFill>
                <a:srgbClr val="000000">
                  <a:tint val="75000"/>
                </a:srgbClr>
              </a:solidFill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B7D8EB44-FD78-A1F1-D389-006A666AE314}"/>
              </a:ext>
            </a:extLst>
          </p:cNvPr>
          <p:cNvSpPr txBox="1">
            <a:spLocks/>
          </p:cNvSpPr>
          <p:nvPr/>
        </p:nvSpPr>
        <p:spPr>
          <a:xfrm>
            <a:off x="635000" y="175260"/>
            <a:ext cx="6274475" cy="9541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>
              <a:defRPr/>
            </a:pPr>
            <a:r>
              <a:rPr lang="en-US" altLang="ko-KR" sz="28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altLang="ko-KR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Unet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모델 및 </a:t>
            </a:r>
            <a:r>
              <a:rPr lang="ko-KR" altLang="en-US" sz="2800" b="1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하이퍼파라미터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실험</a:t>
            </a:r>
            <a:endParaRPr lang="en-US" altLang="ko-KR" sz="2800" b="1" dirty="0">
              <a:latin typeface="나눔고딕 ExtraBold"/>
              <a:ea typeface="나눔고딕 ExtraBold"/>
              <a:cs typeface="Times New Roman"/>
            </a:endParaRPr>
          </a:p>
          <a:p>
            <a:pPr mar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1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A05A0-159E-8B3E-322C-80769987CFA5}"/>
              </a:ext>
            </a:extLst>
          </p:cNvPr>
          <p:cNvSpPr txBox="1"/>
          <p:nvPr/>
        </p:nvSpPr>
        <p:spPr>
          <a:xfrm>
            <a:off x="120332" y="840241"/>
            <a:ext cx="6744399" cy="503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 algn="just">
              <a:lnSpc>
                <a:spcPct val="15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Public Score 0.5288 </a:t>
            </a: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기준 테스트 데이터셋 추론 결과</a:t>
            </a:r>
            <a:endParaRPr lang="en-US" altLang="ko-KR" sz="120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그림 3" descr="하늘, 건축물, 구름, 야외이(가) 표시된 사진&#10;&#10;자동 생성된 설명">
            <a:extLst>
              <a:ext uri="{FF2B5EF4-FFF2-40B4-BE49-F238E27FC236}">
                <a16:creationId xmlns:a16="http://schemas.microsoft.com/office/drawing/2014/main" id="{91A25EB4-0029-49D1-47CC-DDD5EB26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9" y="1794984"/>
            <a:ext cx="1796616" cy="1796616"/>
          </a:xfrm>
          <a:prstGeom prst="rect">
            <a:avLst/>
          </a:prstGeom>
        </p:spPr>
      </p:pic>
      <p:pic>
        <p:nvPicPr>
          <p:cNvPr id="10" name="그림 9" descr="벽돌쌓기, 건축 재료, 건물, 복합 재료이(가) 표시된 사진&#10;&#10;자동 생성된 설명">
            <a:extLst>
              <a:ext uri="{FF2B5EF4-FFF2-40B4-BE49-F238E27FC236}">
                <a16:creationId xmlns:a16="http://schemas.microsoft.com/office/drawing/2014/main" id="{D1CD985D-5003-FFD1-84CB-99BE3DF77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5" y="1794348"/>
            <a:ext cx="1796617" cy="1796617"/>
          </a:xfrm>
          <a:prstGeom prst="rect">
            <a:avLst/>
          </a:prstGeom>
        </p:spPr>
      </p:pic>
      <p:pic>
        <p:nvPicPr>
          <p:cNvPr id="19" name="그림 18" descr="건물, 다리, 텍스트, 트러스교이(가) 표시된 사진&#10;&#10;자동 생성된 설명">
            <a:extLst>
              <a:ext uri="{FF2B5EF4-FFF2-40B4-BE49-F238E27FC236}">
                <a16:creationId xmlns:a16="http://schemas.microsoft.com/office/drawing/2014/main" id="{B4D7A1F0-F965-29C3-8D8B-807749B44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9" y="3998077"/>
            <a:ext cx="1796616" cy="1796616"/>
          </a:xfrm>
          <a:prstGeom prst="rect">
            <a:avLst/>
          </a:prstGeom>
        </p:spPr>
      </p:pic>
      <p:pic>
        <p:nvPicPr>
          <p:cNvPr id="21" name="그림 20" descr="야외, 하늘, 건물, 가로등이(가) 표시된 사진&#10;&#10;자동 생성된 설명">
            <a:extLst>
              <a:ext uri="{FF2B5EF4-FFF2-40B4-BE49-F238E27FC236}">
                <a16:creationId xmlns:a16="http://schemas.microsoft.com/office/drawing/2014/main" id="{6F673A9F-4310-1965-3315-D27FBB5B8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5" y="3998077"/>
            <a:ext cx="1835834" cy="183583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42C55CD-CA82-42E9-E5B3-8C1839D48B37}"/>
              </a:ext>
            </a:extLst>
          </p:cNvPr>
          <p:cNvCxnSpPr>
            <a:cxnSpLocks/>
          </p:cNvCxnSpPr>
          <p:nvPr/>
        </p:nvCxnSpPr>
        <p:spPr>
          <a:xfrm>
            <a:off x="4876800" y="4915994"/>
            <a:ext cx="2032675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2C805C-BFAE-B49F-43AA-E367F4542502}"/>
              </a:ext>
            </a:extLst>
          </p:cNvPr>
          <p:cNvSpPr txBox="1"/>
          <p:nvPr/>
        </p:nvSpPr>
        <p:spPr>
          <a:xfrm>
            <a:off x="4718426" y="5130660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위아래 반전 후 추론</a:t>
            </a:r>
            <a:endParaRPr lang="ko-KR" altLang="en-US" dirty="0"/>
          </a:p>
        </p:txBody>
      </p:sp>
      <p:pic>
        <p:nvPicPr>
          <p:cNvPr id="27" name="그림 26" descr="건물, 야외, 하늘, 다리이(가) 표시된 사진&#10;&#10;자동 생성된 설명">
            <a:extLst>
              <a:ext uri="{FF2B5EF4-FFF2-40B4-BE49-F238E27FC236}">
                <a16:creationId xmlns:a16="http://schemas.microsoft.com/office/drawing/2014/main" id="{8E315049-E878-592A-D3B4-9F2656F0B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69" y="3958860"/>
            <a:ext cx="1835833" cy="1835833"/>
          </a:xfrm>
          <a:prstGeom prst="rect">
            <a:avLst/>
          </a:prstGeom>
        </p:spPr>
      </p:pic>
      <p:pic>
        <p:nvPicPr>
          <p:cNvPr id="29" name="그림 28" descr="야외, 하늘, 건물, 창문이(가) 표시된 사진&#10;&#10;자동 생성된 설명">
            <a:extLst>
              <a:ext uri="{FF2B5EF4-FFF2-40B4-BE49-F238E27FC236}">
                <a16:creationId xmlns:a16="http://schemas.microsoft.com/office/drawing/2014/main" id="{034B0CF7-80B5-034C-47F8-F15B96DA7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095" y="3978468"/>
            <a:ext cx="1835834" cy="183583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7645ED-BF16-5A64-8934-0592FEFE9894}"/>
              </a:ext>
            </a:extLst>
          </p:cNvPr>
          <p:cNvCxnSpPr>
            <a:cxnSpLocks/>
          </p:cNvCxnSpPr>
          <p:nvPr/>
        </p:nvCxnSpPr>
        <p:spPr>
          <a:xfrm>
            <a:off x="4876800" y="2648723"/>
            <a:ext cx="2032675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A81950-9F22-5F6E-BE20-CCDCDF3FA48E}"/>
              </a:ext>
            </a:extLst>
          </p:cNvPr>
          <p:cNvSpPr txBox="1"/>
          <p:nvPr/>
        </p:nvSpPr>
        <p:spPr>
          <a:xfrm>
            <a:off x="4851142" y="2812862"/>
            <a:ext cx="2771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마스크 부분을 </a:t>
            </a:r>
            <a:r>
              <a:rPr lang="ko-KR" altLang="en-US" dirty="0" err="1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디퓨전</a:t>
            </a:r>
            <a:r>
              <a:rPr lang="ko-KR" altLang="en-US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 모델로 따로 추론</a:t>
            </a:r>
            <a:endParaRPr lang="ko-KR" altLang="en-US" dirty="0"/>
          </a:p>
        </p:txBody>
      </p:sp>
      <p:pic>
        <p:nvPicPr>
          <p:cNvPr id="39" name="그림 38" descr="건축 재료, 벽돌쌓기, 건물, 복합 재료이(가) 표시된 사진&#10;&#10;자동 생성된 설명">
            <a:extLst>
              <a:ext uri="{FF2B5EF4-FFF2-40B4-BE49-F238E27FC236}">
                <a16:creationId xmlns:a16="http://schemas.microsoft.com/office/drawing/2014/main" id="{55591F93-56A5-F953-22ED-21F371687A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67" y="1783738"/>
            <a:ext cx="1835835" cy="18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7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2D56-6394-FB0F-0CB2-8C1AC1D2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>
            <a:extLst>
              <a:ext uri="{FF2B5EF4-FFF2-40B4-BE49-F238E27FC236}">
                <a16:creationId xmlns:a16="http://schemas.microsoft.com/office/drawing/2014/main" id="{04B04365-87F3-9954-52F1-EA8DF3D9BB86}"/>
              </a:ext>
            </a:extLst>
          </p:cNvPr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DA23E846-E505-6566-FBB2-F3D819EBD3FC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66072213-20C8-9BFE-9876-127D9C59C642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37" name="슬라이드 번호 개체 틀 311">
            <a:extLst>
              <a:ext uri="{FF2B5EF4-FFF2-40B4-BE49-F238E27FC236}">
                <a16:creationId xmlns:a16="http://schemas.microsoft.com/office/drawing/2014/main" id="{A0B1BF78-766E-A8E5-D4DE-C637DCEFF3BE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9448800" y="6492875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>
                    <a:tint val="75000"/>
                  </a:srgbClr>
                </a:solidFill>
                <a:latin typeface="Calibri" charset="0"/>
                <a:ea typeface="맑은 고딕" charset="0"/>
                <a:cs typeface="+mn-cs"/>
              </a:rPr>
              <a:t>6</a:t>
            </a:fld>
            <a:endParaRPr lang="ko-KR" altLang="en-US" sz="1200" b="0" i="0" strike="noStrike" cap="none" dirty="0">
              <a:ln w="9525" cap="flat" cmpd="sng">
                <a:noFill/>
                <a:prstDash/>
              </a:ln>
              <a:solidFill>
                <a:srgbClr val="000000">
                  <a:tint val="75000"/>
                </a:srgbClr>
              </a:solidFill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E3D948B-1D98-4F22-E757-2C781641AAE8}"/>
              </a:ext>
            </a:extLst>
          </p:cNvPr>
          <p:cNvSpPr txBox="1">
            <a:spLocks/>
          </p:cNvSpPr>
          <p:nvPr/>
        </p:nvSpPr>
        <p:spPr>
          <a:xfrm>
            <a:off x="635000" y="175260"/>
            <a:ext cx="5500417" cy="9541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>
              <a:defRPr/>
            </a:pPr>
            <a:r>
              <a:rPr lang="en-US" altLang="ko-KR" sz="28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ⅠII</a:t>
            </a:r>
            <a:r>
              <a:rPr lang="en-US" altLang="ko-KR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Stable Diffusion Inpainting</a:t>
            </a:r>
            <a:endParaRPr lang="en-US" altLang="ko-KR" sz="2800" b="1" dirty="0">
              <a:latin typeface="나눔고딕 ExtraBold"/>
              <a:ea typeface="나눔고딕 ExtraBold"/>
              <a:cs typeface="Times New Roman"/>
            </a:endParaRPr>
          </a:p>
          <a:p>
            <a:pPr mar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1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9C831-10E6-84B7-D302-DE5673F2BAA4}"/>
              </a:ext>
            </a:extLst>
          </p:cNvPr>
          <p:cNvSpPr txBox="1"/>
          <p:nvPr/>
        </p:nvSpPr>
        <p:spPr>
          <a:xfrm>
            <a:off x="120331" y="798423"/>
            <a:ext cx="8968251" cy="96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 algn="just">
              <a:lnSpc>
                <a:spcPct val="15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Resnet 152</a:t>
            </a: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 추론 결과 이미지에 마스크 부분만 </a:t>
            </a:r>
            <a:r>
              <a:rPr lang="en-US" altLang="ko-KR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Stable-Diffusion-2-inpainting </a:t>
            </a: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모델로 추론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C718-AF95-AD72-A9CE-1A40C9FD4F0C}"/>
              </a:ext>
            </a:extLst>
          </p:cNvPr>
          <p:cNvSpPr txBox="1"/>
          <p:nvPr/>
        </p:nvSpPr>
        <p:spPr>
          <a:xfrm>
            <a:off x="8437418" y="1316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 descr="야외, 흑백, 나무, 시티이(가) 표시된 사진&#10;&#10;자동 생성된 설명">
            <a:extLst>
              <a:ext uri="{FF2B5EF4-FFF2-40B4-BE49-F238E27FC236}">
                <a16:creationId xmlns:a16="http://schemas.microsoft.com/office/drawing/2014/main" id="{E03DE966-1EC6-2274-A0A1-CE14B6578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526756"/>
            <a:ext cx="1652713" cy="1652713"/>
          </a:xfrm>
          <a:prstGeom prst="rect">
            <a:avLst/>
          </a:prstGeom>
        </p:spPr>
      </p:pic>
      <p:pic>
        <p:nvPicPr>
          <p:cNvPr id="12" name="그림 11" descr="야외, 나무, 타워 블록, 수도권이(가) 표시된 사진&#10;&#10;자동 생성된 설명">
            <a:extLst>
              <a:ext uri="{FF2B5EF4-FFF2-40B4-BE49-F238E27FC236}">
                <a16:creationId xmlns:a16="http://schemas.microsoft.com/office/drawing/2014/main" id="{68BF4CBE-B9A9-6273-D2E6-BB787635D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39" y="1803511"/>
            <a:ext cx="1652713" cy="165271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54D65F-924C-585A-6D11-7D821E833FDD}"/>
              </a:ext>
            </a:extLst>
          </p:cNvPr>
          <p:cNvCxnSpPr>
            <a:cxnSpLocks/>
          </p:cNvCxnSpPr>
          <p:nvPr/>
        </p:nvCxnSpPr>
        <p:spPr>
          <a:xfrm flipV="1">
            <a:off x="2287713" y="2683624"/>
            <a:ext cx="1924757" cy="7239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 descr="블랙, 스크린샷, 어둠, 실루엣이(가) 표시된 사진&#10;&#10;자동 생성된 설명">
            <a:extLst>
              <a:ext uri="{FF2B5EF4-FFF2-40B4-BE49-F238E27FC236}">
                <a16:creationId xmlns:a16="http://schemas.microsoft.com/office/drawing/2014/main" id="{43FC9ACB-A0A9-CE0E-B8BA-A086FEFF2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39" y="3820841"/>
            <a:ext cx="1669929" cy="165271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2DF547-5B5B-F5FF-0695-86D2AABA0EB5}"/>
              </a:ext>
            </a:extLst>
          </p:cNvPr>
          <p:cNvCxnSpPr>
            <a:cxnSpLocks/>
          </p:cNvCxnSpPr>
          <p:nvPr/>
        </p:nvCxnSpPr>
        <p:spPr>
          <a:xfrm>
            <a:off x="2287713" y="3407524"/>
            <a:ext cx="1924757" cy="64856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7C8764-EDEC-850C-64D6-BB23D95697C5}"/>
              </a:ext>
            </a:extLst>
          </p:cNvPr>
          <p:cNvSpPr txBox="1"/>
          <p:nvPr/>
        </p:nvSpPr>
        <p:spPr>
          <a:xfrm>
            <a:off x="2872173" y="3136422"/>
            <a:ext cx="1924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Unet</a:t>
            </a:r>
            <a:r>
              <a:rPr lang="en-US" altLang="ko-KR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 (ResNet152)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4D116-E91E-C3B9-7E3A-AFBE0F12C701}"/>
              </a:ext>
            </a:extLst>
          </p:cNvPr>
          <p:cNvSpPr txBox="1"/>
          <p:nvPr/>
        </p:nvSpPr>
        <p:spPr>
          <a:xfrm>
            <a:off x="6425251" y="3365762"/>
            <a:ext cx="3239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Stable Diffusion 2 Inpainting</a:t>
            </a:r>
            <a:endParaRPr lang="ko-KR" altLang="en-US" sz="1600" dirty="0"/>
          </a:p>
        </p:txBody>
      </p:sp>
      <p:pic>
        <p:nvPicPr>
          <p:cNvPr id="26" name="그림 25" descr="야외, 나무, 건물, 도시 디자인이(가) 표시된 사진&#10;&#10;자동 생성된 설명">
            <a:extLst>
              <a:ext uri="{FF2B5EF4-FFF2-40B4-BE49-F238E27FC236}">
                <a16:creationId xmlns:a16="http://schemas.microsoft.com/office/drawing/2014/main" id="{13DE0DFC-892A-6777-9EF9-ADCE493B7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87" y="2115269"/>
            <a:ext cx="2476500" cy="24892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634FD72-0054-6D9D-354F-0B4F40BBDDE3}"/>
              </a:ext>
            </a:extLst>
          </p:cNvPr>
          <p:cNvCxnSpPr>
            <a:cxnSpLocks/>
          </p:cNvCxnSpPr>
          <p:nvPr/>
        </p:nvCxnSpPr>
        <p:spPr>
          <a:xfrm>
            <a:off x="6417168" y="2579208"/>
            <a:ext cx="2485532" cy="69737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F414F-697B-3458-BDF5-CAA068A210FF}"/>
              </a:ext>
            </a:extLst>
          </p:cNvPr>
          <p:cNvCxnSpPr>
            <a:cxnSpLocks/>
          </p:cNvCxnSpPr>
          <p:nvPr/>
        </p:nvCxnSpPr>
        <p:spPr>
          <a:xfrm flipV="1">
            <a:off x="6425251" y="3803800"/>
            <a:ext cx="2477449" cy="85976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4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DF54-6465-9493-D5F7-49D819EE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>
            <a:extLst>
              <a:ext uri="{FF2B5EF4-FFF2-40B4-BE49-F238E27FC236}">
                <a16:creationId xmlns:a16="http://schemas.microsoft.com/office/drawing/2014/main" id="{B291BC3B-FC1F-2833-CEC3-3B3E8BDDEECA}"/>
              </a:ext>
            </a:extLst>
          </p:cNvPr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94F54E46-D318-443A-621F-77F6AC1ABE51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5A921D0F-7BA2-0A30-ADA6-FBC9ED7A0778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37" name="슬라이드 번호 개체 틀 311">
            <a:extLst>
              <a:ext uri="{FF2B5EF4-FFF2-40B4-BE49-F238E27FC236}">
                <a16:creationId xmlns:a16="http://schemas.microsoft.com/office/drawing/2014/main" id="{C65D2844-7030-CDAE-BCE0-A1D67F9AE14C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9448800" y="6492875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>
                    <a:tint val="75000"/>
                  </a:srgbClr>
                </a:solidFill>
                <a:latin typeface="Calibri" charset="0"/>
                <a:ea typeface="맑은 고딕" charset="0"/>
                <a:cs typeface="+mn-cs"/>
              </a:rPr>
              <a:t>7</a:t>
            </a:fld>
            <a:endParaRPr lang="ko-KR" altLang="en-US" sz="1200" b="0" i="0" strike="noStrike" cap="none" dirty="0">
              <a:ln w="9525" cap="flat" cmpd="sng">
                <a:noFill/>
                <a:prstDash/>
              </a:ln>
              <a:solidFill>
                <a:srgbClr val="000000">
                  <a:tint val="75000"/>
                </a:srgbClr>
              </a:solidFill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283A1690-D25A-0C37-8919-50E9D9276303}"/>
              </a:ext>
            </a:extLst>
          </p:cNvPr>
          <p:cNvSpPr txBox="1">
            <a:spLocks/>
          </p:cNvSpPr>
          <p:nvPr/>
        </p:nvSpPr>
        <p:spPr>
          <a:xfrm>
            <a:off x="635000" y="175260"/>
            <a:ext cx="5790251" cy="13849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defRPr/>
            </a:pPr>
            <a:r>
              <a:rPr lang="en-US" altLang="ko-KR" sz="28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ⅠV</a:t>
            </a:r>
            <a:r>
              <a:rPr lang="en-US" altLang="ko-KR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  <a:ea typeface="맑은 고딕"/>
              </a:rPr>
              <a:t>Super Resolution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  <a:ea typeface="맑은 고딕"/>
              </a:rPr>
              <a:t> 적용</a:t>
            </a:r>
            <a:endParaRPr lang="en-US" altLang="ko-KR" sz="2800" b="1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800" b="1" dirty="0">
              <a:latin typeface="나눔고딕 ExtraBold"/>
              <a:ea typeface="나눔고딕 ExtraBold"/>
              <a:cs typeface="Times New Roman"/>
            </a:endParaRPr>
          </a:p>
          <a:p>
            <a:pPr mar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1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0A815-D3A7-A0C4-6CE7-3454EDD566BF}"/>
              </a:ext>
            </a:extLst>
          </p:cNvPr>
          <p:cNvSpPr txBox="1"/>
          <p:nvPr/>
        </p:nvSpPr>
        <p:spPr>
          <a:xfrm>
            <a:off x="120332" y="861310"/>
            <a:ext cx="8968251" cy="503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 algn="just">
              <a:lnSpc>
                <a:spcPct val="15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Resnet 152</a:t>
            </a: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 추론 결과 이미지</a:t>
            </a:r>
            <a:r>
              <a:rPr lang="en-US" altLang="ko-KR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 DRCT-L </a:t>
            </a:r>
            <a:r>
              <a:rPr lang="ko-KR" altLang="en-US" sz="2000" dirty="0">
                <a:solidFill>
                  <a:srgbClr val="000000"/>
                </a:solidFill>
                <a:latin typeface="-webkit-standard"/>
                <a:ea typeface="맑은 고딕"/>
                <a:cs typeface="Calibri" panose="020F0502020204030204"/>
              </a:rPr>
              <a:t>적용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67DCFA-0A89-34D7-5E1C-DD8E998843FB}"/>
              </a:ext>
            </a:extLst>
          </p:cNvPr>
          <p:cNvSpPr txBox="1"/>
          <p:nvPr/>
        </p:nvSpPr>
        <p:spPr>
          <a:xfrm>
            <a:off x="1699239" y="7026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0.5290980519</a:t>
            </a:r>
            <a:endParaRPr lang="ko-KR" altLang="en-US" dirty="0"/>
          </a:p>
        </p:txBody>
      </p:sp>
      <p:pic>
        <p:nvPicPr>
          <p:cNvPr id="42" name="그림 41" descr="야외, 건물, 나무, 항공 사진이(가) 표시된 사진&#10;&#10;자동 생성된 설명">
            <a:extLst>
              <a:ext uri="{FF2B5EF4-FFF2-40B4-BE49-F238E27FC236}">
                <a16:creationId xmlns:a16="http://schemas.microsoft.com/office/drawing/2014/main" id="{578E46FD-A53C-F5AE-E840-8B350813A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32810"/>
            <a:ext cx="2242625" cy="2242625"/>
          </a:xfrm>
          <a:prstGeom prst="rect">
            <a:avLst/>
          </a:prstGeom>
        </p:spPr>
      </p:pic>
      <p:pic>
        <p:nvPicPr>
          <p:cNvPr id="44" name="그림 43" descr="야외, 건물, 나무, 항공 사진이(가) 표시된 사진&#10;&#10;자동 생성된 설명">
            <a:extLst>
              <a:ext uri="{FF2B5EF4-FFF2-40B4-BE49-F238E27FC236}">
                <a16:creationId xmlns:a16="http://schemas.microsoft.com/office/drawing/2014/main" id="{8D609F8E-D7E4-04A8-75BB-EEFA9099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5" y="1456838"/>
            <a:ext cx="2242625" cy="224262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CD3D5A-A205-F3CD-FF93-504081CC1BAC}"/>
              </a:ext>
            </a:extLst>
          </p:cNvPr>
          <p:cNvSpPr/>
          <p:nvPr/>
        </p:nvSpPr>
        <p:spPr>
          <a:xfrm>
            <a:off x="3395226" y="2051152"/>
            <a:ext cx="1574800" cy="927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-webkit-standard"/>
                <a:ea typeface="맑은 고딕"/>
                <a:cs typeface="Calibri" panose="020F0502020204030204"/>
              </a:rPr>
              <a:t>DRCT-L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46" name="그림 45" descr="야외, 건물, 나무, 항공 사진이(가) 표시된 사진&#10;&#10;자동 생성된 설명">
            <a:extLst>
              <a:ext uri="{FF2B5EF4-FFF2-40B4-BE49-F238E27FC236}">
                <a16:creationId xmlns:a16="http://schemas.microsoft.com/office/drawing/2014/main" id="{4CD163C4-6E84-A29E-22FE-2DA20A8F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3958398"/>
            <a:ext cx="2242625" cy="2242625"/>
          </a:xfrm>
          <a:prstGeom prst="rect">
            <a:avLst/>
          </a:prstGeom>
        </p:spPr>
      </p:pic>
      <p:pic>
        <p:nvPicPr>
          <p:cNvPr id="48" name="그림 47" descr="야외, 건물, 나무, 항공 사진이(가) 표시된 사진&#10;&#10;자동 생성된 설명">
            <a:extLst>
              <a:ext uri="{FF2B5EF4-FFF2-40B4-BE49-F238E27FC236}">
                <a16:creationId xmlns:a16="http://schemas.microsoft.com/office/drawing/2014/main" id="{75230387-2ED7-3A5B-CC4B-5E70EEF94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4" y="3958398"/>
            <a:ext cx="2221745" cy="222174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DB7695-408F-8425-66C5-328CDB3AAE57}"/>
              </a:ext>
            </a:extLst>
          </p:cNvPr>
          <p:cNvSpPr/>
          <p:nvPr/>
        </p:nvSpPr>
        <p:spPr>
          <a:xfrm>
            <a:off x="3395226" y="4615785"/>
            <a:ext cx="1574800" cy="927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-webkit-standard"/>
                <a:ea typeface="맑은 고딕"/>
                <a:cs typeface="Calibri" panose="020F0502020204030204"/>
              </a:rPr>
              <a:t>Real-ESRGAN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B3793C-626B-09DD-3224-003BD5345B20}"/>
              </a:ext>
            </a:extLst>
          </p:cNvPr>
          <p:cNvSpPr txBox="1"/>
          <p:nvPr/>
        </p:nvSpPr>
        <p:spPr>
          <a:xfrm>
            <a:off x="3240407" y="3094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Roboto" panose="02000000000000000000" pitchFamily="2" charset="0"/>
              </a:rPr>
              <a:t>0.5288 -&gt; 0.5290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4A72C8-00E0-F1DC-E91C-5F9F6F652C52}"/>
              </a:ext>
            </a:extLst>
          </p:cNvPr>
          <p:cNvSpPr txBox="1"/>
          <p:nvPr/>
        </p:nvSpPr>
        <p:spPr>
          <a:xfrm>
            <a:off x="3240407" y="56273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Roboto" panose="02000000000000000000" pitchFamily="2" charset="0"/>
              </a:rPr>
              <a:t>0.5288 -&gt;</a:t>
            </a:r>
            <a:r>
              <a:rPr lang="ko-KR" altLang="en-US" b="0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u="none" strike="noStrike" dirty="0">
                <a:effectLst/>
                <a:latin typeface="Roboto" panose="02000000000000000000" pitchFamily="2" charset="0"/>
              </a:rPr>
              <a:t>0.5046</a:t>
            </a:r>
            <a:endParaRPr lang="ko-KR" altLang="en-US" dirty="0"/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91591B70-8A92-1838-4C60-1F966A43F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6000" y="8890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5" name="그림 54" descr="텍스트, 라인, 그래프, 폰트이(가) 표시된 사진&#10;&#10;자동 생성된 설명">
            <a:extLst>
              <a:ext uri="{FF2B5EF4-FFF2-40B4-BE49-F238E27FC236}">
                <a16:creationId xmlns:a16="http://schemas.microsoft.com/office/drawing/2014/main" id="{7637F2D8-FA33-9D12-059B-55FC2ECA2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22" y="1397974"/>
            <a:ext cx="3313478" cy="2178725"/>
          </a:xfrm>
          <a:prstGeom prst="rect">
            <a:avLst/>
          </a:prstGeom>
        </p:spPr>
      </p:pic>
      <p:pic>
        <p:nvPicPr>
          <p:cNvPr id="60" name="그림 59" descr="포스터, 텍스트, 야외, 포유류이(가) 표시된 사진&#10;&#10;자동 생성된 설명">
            <a:extLst>
              <a:ext uri="{FF2B5EF4-FFF2-40B4-BE49-F238E27FC236}">
                <a16:creationId xmlns:a16="http://schemas.microsoft.com/office/drawing/2014/main" id="{4D407A74-6DB8-8106-4821-939F750BC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19" y="3769718"/>
            <a:ext cx="2669693" cy="24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9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1655-2BEE-BEE5-7FCE-9D6A36F2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>
            <a:extLst>
              <a:ext uri="{FF2B5EF4-FFF2-40B4-BE49-F238E27FC236}">
                <a16:creationId xmlns:a16="http://schemas.microsoft.com/office/drawing/2014/main" id="{7C0D9DE6-1E9A-3B2D-0642-1339B1223644}"/>
              </a:ext>
            </a:extLst>
          </p:cNvPr>
          <p:cNvGrpSpPr>
            <a:grpSpLocks/>
          </p:cNvGrpSpPr>
          <p:nvPr/>
        </p:nvGrpSpPr>
        <p:grpSpPr>
          <a:xfrm>
            <a:off x="-2540" y="328295"/>
            <a:ext cx="639445" cy="219710"/>
            <a:chOff x="-2540" y="328295"/>
            <a:chExt cx="639445" cy="219710"/>
          </a:xfrm>
        </p:grpSpPr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8954AC6D-68C7-96F1-AAA7-03A3A6842E8A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639445" cy="219710"/>
            </a:xfrm>
            <a:prstGeom prst="rect">
              <a:avLst/>
            </a:prstGeom>
            <a:solidFill>
              <a:srgbClr val="1260A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Times New Roman" charset="0"/>
                <a:ea typeface="맑은 고딕" charset="0"/>
                <a:cs typeface="Times New Roman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231D37D2-2B03-3716-11F9-95CEA2DEEE7B}"/>
                </a:ext>
              </a:extLst>
            </p:cNvPr>
            <p:cNvSpPr>
              <a:spLocks/>
            </p:cNvSpPr>
            <p:nvPr/>
          </p:nvSpPr>
          <p:spPr>
            <a:xfrm>
              <a:off x="-2540" y="328295"/>
              <a:ext cx="245745" cy="219710"/>
            </a:xfrm>
            <a:prstGeom prst="rect">
              <a:avLst/>
            </a:prstGeom>
            <a:solidFill>
              <a:srgbClr val="DBA11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Calibri" charset="0"/>
                <a:ea typeface="맑은 고딕" charset="0"/>
                <a:cs typeface="+mn-cs"/>
              </a:endParaRPr>
            </a:p>
          </p:txBody>
        </p:sp>
      </p:grpSp>
      <p:sp>
        <p:nvSpPr>
          <p:cNvPr id="37" name="슬라이드 번호 개체 틀 311">
            <a:extLst>
              <a:ext uri="{FF2B5EF4-FFF2-40B4-BE49-F238E27FC236}">
                <a16:creationId xmlns:a16="http://schemas.microsoft.com/office/drawing/2014/main" id="{9BD50AA2-3528-F754-37E8-8B4CEB42E95E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9448800" y="6492875"/>
            <a:ext cx="2745105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ko-KR" altLang="en-US" sz="1200" b="0" i="0" strike="noStrike" cap="none">
                <a:ln w="9525" cap="flat" cmpd="sng">
                  <a:noFill/>
                  <a:prstDash/>
                </a:ln>
                <a:solidFill>
                  <a:srgbClr val="000000">
                    <a:tint val="75000"/>
                  </a:srgbClr>
                </a:solidFill>
                <a:latin typeface="Calibri" charset="0"/>
                <a:ea typeface="맑은 고딕" charset="0"/>
                <a:cs typeface="+mn-cs"/>
              </a:rPr>
              <a:t>8</a:t>
            </a:fld>
            <a:endParaRPr lang="ko-KR" altLang="en-US" sz="1200" b="0" i="0" strike="noStrike" cap="none" dirty="0">
              <a:ln w="9525" cap="flat" cmpd="sng">
                <a:noFill/>
                <a:prstDash/>
              </a:ln>
              <a:solidFill>
                <a:srgbClr val="000000">
                  <a:tint val="75000"/>
                </a:srgbClr>
              </a:solidFill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E3963938-9773-3E26-7CC0-0A798C595198}"/>
              </a:ext>
            </a:extLst>
          </p:cNvPr>
          <p:cNvSpPr txBox="1">
            <a:spLocks/>
          </p:cNvSpPr>
          <p:nvPr/>
        </p:nvSpPr>
        <p:spPr>
          <a:xfrm>
            <a:off x="635000" y="175260"/>
            <a:ext cx="5790251" cy="13849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defRPr/>
            </a:pPr>
            <a:r>
              <a:rPr lang="en-US" altLang="ko-KR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V. </a:t>
            </a:r>
            <a:r>
              <a:rPr lang="ko-KR" altLang="en-US" sz="2800" b="1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역할분담</a:t>
            </a:r>
            <a:endParaRPr lang="en-US" altLang="ko-KR" sz="2800" b="1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800" b="1" dirty="0">
              <a:latin typeface="나눔고딕 ExtraBold"/>
              <a:ea typeface="나눔고딕 ExtraBold"/>
              <a:cs typeface="Times New Roman"/>
            </a:endParaRPr>
          </a:p>
          <a:p>
            <a:pPr mar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1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81D64-C7B6-5F5A-2C1E-AF8D8DA03DDA}"/>
              </a:ext>
            </a:extLst>
          </p:cNvPr>
          <p:cNvSpPr txBox="1"/>
          <p:nvPr/>
        </p:nvSpPr>
        <p:spPr>
          <a:xfrm>
            <a:off x="8437418" y="1316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0346D-8E34-B668-0B97-C9B61A91FE38}"/>
              </a:ext>
            </a:extLst>
          </p:cNvPr>
          <p:cNvSpPr txBox="1"/>
          <p:nvPr/>
        </p:nvSpPr>
        <p:spPr>
          <a:xfrm>
            <a:off x="1699239" y="7026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485465"/>
                </a:solidFill>
                <a:effectLst/>
                <a:latin typeface="Roboto" panose="02000000000000000000" pitchFamily="2" charset="0"/>
              </a:rPr>
              <a:t>0.5290980519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391ED8-1D57-5DA8-FC6C-6161BC93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774983"/>
              </p:ext>
            </p:extLst>
          </p:nvPr>
        </p:nvGraphicFramePr>
        <p:xfrm>
          <a:off x="635000" y="18245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333375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437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6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김성국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실험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1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서다빈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 Detection</a:t>
                      </a:r>
                      <a:r>
                        <a:rPr lang="ko-KR" altLang="en-US" dirty="0"/>
                        <a:t> 이용해 데이터 증강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3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김보경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발표자료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0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김주경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Super Resolution </a:t>
                      </a:r>
                      <a:r>
                        <a:rPr lang="ko-KR" altLang="en-US" dirty="0"/>
                        <a:t>기법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64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안유성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관련 논문 및 대회 기법 정리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59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304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FEE056F394BE408E85E0CE29BC37C0" ma:contentTypeVersion="4" ma:contentTypeDescription="새 문서를 만듭니다." ma:contentTypeScope="" ma:versionID="0fe463b5a2dba3406199f24dc44ad593">
  <xsd:schema xmlns:xsd="http://www.w3.org/2001/XMLSchema" xmlns:xs="http://www.w3.org/2001/XMLSchema" xmlns:p="http://schemas.microsoft.com/office/2006/metadata/properties" xmlns:ns3="578361d8-3ecd-405b-bdd5-2b191ab4cb71" targetNamespace="http://schemas.microsoft.com/office/2006/metadata/properties" ma:root="true" ma:fieldsID="2476ed73832c477046f3b17ce079d4da" ns3:_="">
    <xsd:import namespace="578361d8-3ecd-405b-bdd5-2b191ab4cb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361d8-3ecd-405b-bdd5-2b191ab4c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C2B57D-EB30-48D2-A76F-130AAEAD7B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B1BFD1-85DC-4579-A62B-0B6BA7111B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8361d8-3ecd-405b-bdd5-2b191ab4cb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0C93AD-B02C-4D12-92E9-EA6346C37AB5}">
  <ds:schemaRefs>
    <ds:schemaRef ds:uri="578361d8-3ecd-405b-bdd5-2b191ab4cb71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Pages>24</Pages>
  <Words>263</Words>
  <Characters>0</Characters>
  <Application>Microsoft Macintosh PowerPoint</Application>
  <DocSecurity>0</DocSecurity>
  <PresentationFormat>와이드스크린</PresentationFormat>
  <Lines>0</Lines>
  <Paragraphs>74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-webkit-standard</vt:lpstr>
      <vt:lpstr>NanumGothic</vt:lpstr>
      <vt:lpstr>나눔고딕 ExtraBold</vt:lpstr>
      <vt:lpstr>맑은 고딕</vt:lpstr>
      <vt:lpstr>Arial</vt:lpstr>
      <vt:lpstr>Calibri</vt:lpstr>
      <vt:lpstr>Calibri Light</vt:lpstr>
      <vt:lpstr>Roboto</vt:lpstr>
      <vt:lpstr>Times New Roman</vt:lpstr>
      <vt:lpstr>Wingdings</vt:lpstr>
      <vt:lpstr>Office 테마</vt:lpstr>
      <vt:lpstr>1_Office 테마</vt:lpstr>
      <vt:lpstr>PowerPoint 프레젠테이션</vt:lpstr>
      <vt:lpstr>PowerPoint 프레젠테이션</vt:lpstr>
      <vt:lpstr>데이터 전처리 - Yolo V5를 이용한 데이터 증강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KimWon Yeol</dc:creator>
  <cp:lastModifiedBy>김성국</cp:lastModifiedBy>
  <cp:revision>25</cp:revision>
  <dcterms:modified xsi:type="dcterms:W3CDTF">2024-12-11T06:28:48Z</dcterms:modified>
  <cp:version>9.104.207.51917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0x0101009AFEE056F394BE408E85E0CE29BC37C0</vt:lpwstr>
  </property>
</Properties>
</file>